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318" r:id="rId3"/>
    <p:sldId id="357" r:id="rId4"/>
    <p:sldId id="358" r:id="rId5"/>
    <p:sldId id="370" r:id="rId6"/>
    <p:sldId id="373" r:id="rId7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3300"/>
    <a:srgbClr val="006600"/>
    <a:srgbClr val="942C2C"/>
    <a:srgbClr val="8C3434"/>
    <a:srgbClr val="004C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29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1968" y="-7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CD939-463B-4AFC-A92C-33B1897DF066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A4011-6BBF-4743-B81D-A77EAD3AA1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57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F127-E402-479D-B48C-7389275B04E4}" type="datetime1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80AB-6055-4340-88BF-BA67B4C5D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52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0CB9-8AAD-47BC-A733-8E4222484AC9}" type="datetime1">
              <a:rPr lang="ru-RU" smtClean="0"/>
              <a:pPr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80AB-6055-4340-88BF-BA67B4C5D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61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0DEC-1531-442F-9538-45581828CC6F}" type="datetime1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80AB-6055-4340-88BF-BA67B4C5D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26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B7990-BFAD-4D40-9641-8A45ED494C73}" type="datetime1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80AB-6055-4340-88BF-BA67B4C5D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75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95164" y="1052736"/>
            <a:ext cx="8229600" cy="792088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defRPr lang="ru-RU" sz="2400" b="1" kern="1200" dirty="0">
                <a:solidFill>
                  <a:srgbClr val="0033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0" y="0"/>
            <a:ext cx="9144000" cy="836712"/>
            <a:chOff x="0" y="0"/>
            <a:chExt cx="9144000" cy="83671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836712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589"/>
              <a:ext cx="648072" cy="70511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043608" y="116632"/>
              <a:ext cx="323037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труда и социальной защиты</a:t>
              </a:r>
            </a:p>
            <a:p>
              <a:r>
                <a:rPr lang="ru-RU" sz="1100" b="1" dirty="0">
                  <a:solidFill>
                    <a:srgbClr val="FFFF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Республики Беларусь</a:t>
              </a:r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0EA3-5E52-4F97-97F4-41C858F302C4}" type="datetime1">
              <a:rPr lang="ru-RU" smtClean="0"/>
              <a:pPr/>
              <a:t>17.08.2023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836712"/>
            <a:ext cx="2133600" cy="216023"/>
          </a:xfrm>
        </p:spPr>
        <p:txBody>
          <a:bodyPr/>
          <a:lstStyle>
            <a:lvl1pPr>
              <a:defRPr sz="1500"/>
            </a:lvl1pPr>
          </a:lstStyle>
          <a:p>
            <a:fld id="{69F9DF28-78A9-442C-A511-930B10505E1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80920" cy="3921299"/>
          </a:xfrm>
        </p:spPr>
        <p:txBody>
          <a:bodyPr>
            <a:normAutofit/>
          </a:bodyPr>
          <a:lstStyle>
            <a:lvl1pPr marL="0" indent="0" algn="just">
              <a:buFontTx/>
              <a:buNone/>
              <a:defRPr sz="1800"/>
            </a:lvl1pPr>
            <a:lvl2pPr algn="just">
              <a:defRPr sz="1800"/>
            </a:lvl2pPr>
            <a:lvl3pPr algn="just">
              <a:defRPr sz="1800"/>
            </a:lvl3pPr>
            <a:lvl4pPr algn="just">
              <a:defRPr sz="1800"/>
            </a:lvl4pPr>
            <a:lvl5pPr algn="just"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0241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A237-146E-4999-AA79-0242719C3436}" type="datetime1">
              <a:rPr lang="ru-RU" smtClean="0"/>
              <a:pPr/>
              <a:t>17.08.2023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80AB-6055-4340-88BF-BA67B4C5D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26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C04A9-3932-4787-B6D0-1F9A9AD2DC82}" type="datetime1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80AB-6055-4340-88BF-BA67B4C5D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45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8AAD-2E60-4C4F-823A-2D8139B0B666}" type="datetime1">
              <a:rPr lang="ru-RU" smtClean="0"/>
              <a:pPr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80AB-6055-4340-88BF-BA67B4C5D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55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163E-4B95-4B59-957C-DDB8CD0950D1}" type="datetime1">
              <a:rPr lang="ru-RU" smtClean="0"/>
              <a:pPr/>
              <a:t>17.08.2023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80AB-6055-4340-88BF-BA67B4C5D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456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C618-4276-43C1-84F1-86C749AFDB0A}" type="datetime1">
              <a:rPr lang="ru-RU" smtClean="0"/>
              <a:pPr/>
              <a:t>17.08.2023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80AB-6055-4340-88BF-BA67B4C5D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22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1EAB-A5DC-49CA-B1B5-ABC15576C05A}" type="datetime1">
              <a:rPr lang="ru-RU" smtClean="0"/>
              <a:pPr/>
              <a:t>17.08.2023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80AB-6055-4340-88BF-BA67B4C5D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64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62A0-9D2C-417D-BC9D-CD5654111165}" type="datetime1">
              <a:rPr lang="ru-RU" smtClean="0"/>
              <a:pPr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80AB-6055-4340-88BF-BA67B4C5D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06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2B939-82A6-4704-BCE5-EFCDED7E1CDB}" type="datetime1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780AB-6055-4340-88BF-BA67B4C5D3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14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51864A62F1DBB1062E4F2225DAC7E67D9D05EFC439B0DB4A479CCB40A116D9F731011B1C253E7E0CF74699AA17aDO" TargetMode="External"/><Relationship Id="rId2" Type="http://schemas.openxmlformats.org/officeDocument/2006/relationships/hyperlink" Target="consultantplus://offline/ref=1B24BCE2184BACDA23A85D4F648C16655D97634D62737A5B3D511573ADE1BCAEED3E8F2AE697D79E283E0001C1R0XD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ozko.M\Desktop\шаблоны презентации\zelenyy_fon_tekstura_sploshnoy_cvet_65793_2048x11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7"/>
          <a:stretch/>
        </p:blipFill>
        <p:spPr bwMode="auto">
          <a:xfrm>
            <a:off x="64855" y="-457371"/>
            <a:ext cx="9230314" cy="6980041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2339752" y="548680"/>
            <a:ext cx="5706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Министерство труда и социальной защиты</a:t>
            </a:r>
          </a:p>
          <a:p>
            <a:pPr algn="ctr"/>
            <a:r>
              <a:rPr lang="ru-RU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Республики Беларусь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2550"/>
            <a:ext cx="1728192" cy="188030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2276872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Оказание помощи пострадавшим от домашнего насилия в системе социального обслуживания</a:t>
            </a:r>
          </a:p>
          <a:p>
            <a:pPr algn="ctr"/>
            <a:endParaRPr lang="ru-RU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ru-RU" b="1" i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707904" y="4293096"/>
            <a:ext cx="5150224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-37630" y="6036800"/>
            <a:ext cx="9144000" cy="485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20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DF28-78A9-442C-A511-930B10505E10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1916832"/>
            <a:ext cx="2435688" cy="43924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146 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ТЦСОН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городских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социального обслуживания семьи и детей        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гг.  Минске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Гомеле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059833" y="1988840"/>
            <a:ext cx="5400596" cy="14401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Социально-психологические, социально-посреднические, социально-реабилитационные, консультационно-информационные услуги </a:t>
            </a:r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59834" y="3573016"/>
            <a:ext cx="5400596" cy="16561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Социальный патронат - </a:t>
            </a:r>
            <a:r>
              <a:rPr lang="ru-RU" dirty="0">
                <a:solidFill>
                  <a:schemeClr val="tx1"/>
                </a:solidFill>
              </a:rPr>
              <a:t>деятельность по сопровождению граждан, находящихся в трудной жизненной ситуации, направленная на ее преодоление, восстановление нормальной жизнедеятельности</a:t>
            </a:r>
            <a:endParaRPr lang="ru-RU" kern="0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59834" y="5373216"/>
            <a:ext cx="5400596" cy="9361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Услуга временного приюта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105273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ea typeface="Calibri" pitchFamily="34" charset="0"/>
                <a:cs typeface="Times New Roman" pitchFamily="18" charset="0"/>
              </a:rPr>
              <a:t>СОЦИАЛЬНЫЕ УСЛУГИ, ПРЕДОСТАВЛЯЕМЫЕ ГРАЖДАНАМ, ПОСТРАДАВШИМ ОТ  ДОМАШНЕГО НАСИЛИЯ</a:t>
            </a:r>
          </a:p>
        </p:txBody>
      </p:sp>
    </p:spTree>
    <p:extLst>
      <p:ext uri="{BB962C8B-B14F-4D97-AF65-F5344CB8AC3E}">
        <p14:creationId xmlns:p14="http://schemas.microsoft.com/office/powerpoint/2010/main" val="2317925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DF28-78A9-442C-A511-930B10505E1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814610"/>
            <a:ext cx="828091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законы Республики Беларусь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социальном обслуживании» и «О государственных минимальных социальных стандартах»;</a:t>
            </a:r>
          </a:p>
          <a:p>
            <a:pPr indent="-285750" algn="just">
              <a:buFont typeface="Wingdings" panose="05000000000000000000" pitchFamily="2" charset="2"/>
              <a:buChar char="q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 algn="just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Совета Министров Республики Беларусь от 27.12.2012 № 1218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которым утвержден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перечень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бесплатных и общедоступных социальных услуг государственных учреждений социального обслуживания с нормами и нормативами обеспеченности граждан этими услугами;</a:t>
            </a:r>
          </a:p>
          <a:p>
            <a:pPr indent="-285750" algn="just">
              <a:buFont typeface="Wingdings" panose="05000000000000000000" pitchFamily="2" charset="2"/>
              <a:buChar char="q"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 algn="just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Министерства труда и социальной защиты от 26.11.2013 № 11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которым:</a:t>
            </a:r>
          </a:p>
          <a:p>
            <a:pPr algn="jus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утверждена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Инструкци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о порядке и условиях оказания социальных услуг государственными учреждениями социального обслуживания;</a:t>
            </a:r>
          </a:p>
          <a:p>
            <a:pPr algn="jus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установлены формы договоров оказания социальных услуг государственными организациями.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8" y="98072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ru-RU" b="1" dirty="0">
                <a:ea typeface="Calibri" pitchFamily="34" charset="0"/>
                <a:cs typeface="Times New Roman" pitchFamily="18" charset="0"/>
              </a:rPr>
              <a:t>НОРМАТИВНЫЕ ПРАВОВЫЕ АКТЫ , РЕГУЛИРУЮЩИЕ  ДЕЯТЕЛЬНОСТЬ ТЦСОН</a:t>
            </a:r>
          </a:p>
        </p:txBody>
      </p:sp>
    </p:spTree>
    <p:extLst>
      <p:ext uri="{BB962C8B-B14F-4D97-AF65-F5344CB8AC3E}">
        <p14:creationId xmlns:p14="http://schemas.microsoft.com/office/powerpoint/2010/main" val="2555415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DF28-78A9-442C-A511-930B10505E1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21008" y="877654"/>
            <a:ext cx="73453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ea typeface="Calibri" pitchFamily="34" charset="0"/>
                <a:cs typeface="Times New Roman" pitchFamily="18" charset="0"/>
              </a:rPr>
              <a:t>СОВЕРШЕНСТВОВАНИЕ ЗАКОНОДАТЕЛЬСТВА </a:t>
            </a:r>
          </a:p>
          <a:p>
            <a:pPr algn="ctr">
              <a:defRPr/>
            </a:pPr>
            <a:r>
              <a:rPr lang="ru-RU" b="1" dirty="0">
                <a:ea typeface="Calibri" pitchFamily="34" charset="0"/>
                <a:cs typeface="Times New Roman" pitchFamily="18" charset="0"/>
              </a:rPr>
              <a:t>ПО СОЦИАЛЬНОМУ ОБСЛУЖИВАНИЮ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2376" y="1844824"/>
            <a:ext cx="4095304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9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just">
              <a:lnSpc>
                <a:spcPts val="2000"/>
              </a:lnSpc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Министерства труда и социальной защиты от 01.12.2017 № 84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3328" y="3535982"/>
            <a:ext cx="4111928" cy="1256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9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just">
              <a:lnSpc>
                <a:spcPts val="2000"/>
              </a:lnSpc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Министерства труда и социальной защиты Республики Беларусь от 01.12.2017 г. № 83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66010" y="1844824"/>
            <a:ext cx="3995148" cy="1364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400"/>
              </a:lnSpc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установлены  требования к содержанию и качеству социальных услуг, оказываемых в рамках государственных минимальных социальных стандартов в области социального обслуживания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33863" y="3429000"/>
            <a:ext cx="3927619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400"/>
              </a:lnSpc>
              <a:spcAft>
                <a:spcPts val="60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услуга временного приюта оказывается по месту обращения независимо от места регистрации (места жительства);</a:t>
            </a:r>
          </a:p>
          <a:p>
            <a:pPr lvl="0" algn="just">
              <a:lnSpc>
                <a:spcPts val="1400"/>
              </a:lnSpc>
              <a:spcAft>
                <a:spcPts val="600"/>
              </a:spcAft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1400"/>
              </a:lnSpc>
              <a:spcAft>
                <a:spcPts val="60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экстренной необходимости услуга временного приюта оказывается без предоставления документа, удостоверяющего личность, на основании письменного заявления;</a:t>
            </a:r>
          </a:p>
          <a:p>
            <a:pPr lvl="0" algn="just">
              <a:lnSpc>
                <a:spcPts val="1400"/>
              </a:lnSpc>
              <a:spcAft>
                <a:spcPts val="600"/>
              </a:spcAft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1400"/>
              </a:lnSpc>
              <a:spcAft>
                <a:spcPts val="60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круглосуточный режим работы «кризисной» комнаты и др.</a:t>
            </a:r>
          </a:p>
        </p:txBody>
      </p:sp>
      <p:sp>
        <p:nvSpPr>
          <p:cNvPr id="14" name="Половина рамки 13"/>
          <p:cNvSpPr/>
          <p:nvPr/>
        </p:nvSpPr>
        <p:spPr>
          <a:xfrm rot="18881414">
            <a:off x="4553345" y="2167774"/>
            <a:ext cx="518412" cy="521335"/>
          </a:xfrm>
          <a:prstGeom prst="halfFrame">
            <a:avLst>
              <a:gd name="adj1" fmla="val 18904"/>
              <a:gd name="adj2" fmla="val 21256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оловина рамки 14"/>
          <p:cNvSpPr/>
          <p:nvPr/>
        </p:nvSpPr>
        <p:spPr>
          <a:xfrm rot="18881414">
            <a:off x="4535970" y="3628448"/>
            <a:ext cx="518412" cy="521335"/>
          </a:xfrm>
          <a:prstGeom prst="halfFrame">
            <a:avLst>
              <a:gd name="adj1" fmla="val 18904"/>
              <a:gd name="adj2" fmla="val 21256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оловина рамки 11"/>
          <p:cNvSpPr/>
          <p:nvPr/>
        </p:nvSpPr>
        <p:spPr>
          <a:xfrm rot="18881414">
            <a:off x="4553347" y="2167776"/>
            <a:ext cx="518412" cy="521335"/>
          </a:xfrm>
          <a:prstGeom prst="halfFrame">
            <a:avLst>
              <a:gd name="adj1" fmla="val 18904"/>
              <a:gd name="adj2" fmla="val 21256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231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labkovich\Pictures\DSC_64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32" y="3501008"/>
            <a:ext cx="4279154" cy="286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6304"/>
            <a:ext cx="431588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 descr="C:\Users\labkovich\Pictures\DSC_64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56464"/>
            <a:ext cx="3706973" cy="461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404664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«Кризисные»  комнаты оборудованы мебелью для сна и отдыха, кухней, посудой и др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33363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Autofit/>
          </a:bodyPr>
          <a:lstStyle/>
          <a:p>
            <a:r>
              <a:rPr lang="ru-RU" dirty="0"/>
              <a:t>Услуга временного приюта оказывается на безвозмездной основе </a:t>
            </a: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4320480" cy="410445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1BE04-00E2-4790-A63C-A4D6D4C2B7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4008" y="2636912"/>
            <a:ext cx="4302224" cy="40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48525"/>
      </p:ext>
    </p:extLst>
  </p:cSld>
  <p:clrMapOvr>
    <a:masterClrMapping/>
  </p:clrMapOvr>
</p:sld>
</file>

<file path=ppt/theme/theme1.xml><?xml version="1.0" encoding="utf-8"?>
<a:theme xmlns:a="http://schemas.openxmlformats.org/drawingml/2006/main" name="новый_шаблон_Кат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2923</TotalTime>
  <Words>293</Words>
  <Application>Microsoft Office PowerPoint</Application>
  <PresentationFormat>Экран (4:3)</PresentationFormat>
  <Paragraphs>43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Wingdings</vt:lpstr>
      <vt:lpstr>новый_шаблон_Катя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Услуга временного приюта оказывается на безвозмездной основе 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Евдокимович Екатерина Александровна</dc:creator>
  <cp:lastModifiedBy>Марина</cp:lastModifiedBy>
  <cp:revision>207</cp:revision>
  <cp:lastPrinted>2018-09-04T07:42:28Z</cp:lastPrinted>
  <dcterms:created xsi:type="dcterms:W3CDTF">2018-08-31T08:50:39Z</dcterms:created>
  <dcterms:modified xsi:type="dcterms:W3CDTF">2023-08-17T12:56:47Z</dcterms:modified>
</cp:coreProperties>
</file>